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hiv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3">
          <p15:clr>
            <a:srgbClr val="747775"/>
          </p15:clr>
        </p15:guide>
        <p15:guide id="2" orient="horz" pos="283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3" orient="horz"/>
        <p:guide pos="283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hiv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hivo-regular.fntdata"/><Relationship Id="rId16" Type="http://schemas.openxmlformats.org/officeDocument/2006/relationships/slide" Target="slides/slide11.xml"/><Relationship Id="rId19" Type="http://schemas.openxmlformats.org/officeDocument/2006/relationships/font" Target="fonts/Chivo-italic.fntdata"/><Relationship Id="rId18" Type="http://schemas.openxmlformats.org/officeDocument/2006/relationships/font" Target="fonts/Chiv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362d286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362d286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3cd2003d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3cd2003d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362d286f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362d286f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362d286f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362d286f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3cd2003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3cd2003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3cd2003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d3cd2003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3cd2003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d3cd2003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3d691aaa0_3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3d691aaa0_3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3cd2003d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3cd2003d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3d691aaa0_3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d3d691aaa0_3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238675" y="-1332500"/>
            <a:ext cx="2666700" cy="2666700"/>
            <a:chOff x="-5017425" y="15800"/>
            <a:chExt cx="2666700" cy="2666700"/>
          </a:xfrm>
        </p:grpSpPr>
        <p:sp>
          <p:nvSpPr>
            <p:cNvPr id="10" name="Google Shape;10;p2"/>
            <p:cNvSpPr/>
            <p:nvPr/>
          </p:nvSpPr>
          <p:spPr>
            <a:xfrm>
              <a:off x="-5017425" y="15800"/>
              <a:ext cx="2666700" cy="2666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4659825" y="373400"/>
              <a:ext cx="1951500" cy="19515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4266625" y="766600"/>
              <a:ext cx="1165200" cy="1165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3283238" y="1360491"/>
            <a:ext cx="4572000" cy="23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283238" y="3737991"/>
            <a:ext cx="4572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914400" y="1401232"/>
            <a:ext cx="7315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1828800" y="2912382"/>
            <a:ext cx="54864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3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65" name="Google Shape;65;p13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3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4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72" name="Google Shape;72;p14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4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79" name="Google Shape;79;p15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720000" y="1957425"/>
            <a:ext cx="3546000" cy="19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2" type="subTitle"/>
          </p:nvPr>
        </p:nvSpPr>
        <p:spPr>
          <a:xfrm>
            <a:off x="4878056" y="1957425"/>
            <a:ext cx="3546000" cy="19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720000" y="2226226"/>
            <a:ext cx="6583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16"/>
          <p:cNvSpPr txBox="1"/>
          <p:nvPr>
            <p:ph hasCustomPrompt="1" idx="2" type="title"/>
          </p:nvPr>
        </p:nvSpPr>
        <p:spPr>
          <a:xfrm>
            <a:off x="720000" y="778416"/>
            <a:ext cx="18288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720000" y="3064416"/>
            <a:ext cx="6217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1840100" y="2230709"/>
            <a:ext cx="6583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7"/>
          <p:cNvSpPr txBox="1"/>
          <p:nvPr>
            <p:ph hasCustomPrompt="1" idx="2" type="title"/>
          </p:nvPr>
        </p:nvSpPr>
        <p:spPr>
          <a:xfrm>
            <a:off x="6595100" y="782899"/>
            <a:ext cx="18288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2206100" y="3068899"/>
            <a:ext cx="6217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8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98" name="Google Shape;98;p18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8"/>
          <p:cNvSpPr txBox="1"/>
          <p:nvPr>
            <p:ph type="title"/>
          </p:nvPr>
        </p:nvSpPr>
        <p:spPr>
          <a:xfrm>
            <a:off x="1007438" y="2299791"/>
            <a:ext cx="19344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8"/>
          <p:cNvSpPr txBox="1"/>
          <p:nvPr>
            <p:ph hasCustomPrompt="1" idx="2" type="title"/>
          </p:nvPr>
        </p:nvSpPr>
        <p:spPr>
          <a:xfrm>
            <a:off x="1509999" y="1706391"/>
            <a:ext cx="9297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1007438" y="2909391"/>
            <a:ext cx="1934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3" type="title"/>
          </p:nvPr>
        </p:nvSpPr>
        <p:spPr>
          <a:xfrm>
            <a:off x="3604803" y="2299791"/>
            <a:ext cx="19344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18"/>
          <p:cNvSpPr txBox="1"/>
          <p:nvPr>
            <p:ph hasCustomPrompt="1" idx="4" type="title"/>
          </p:nvPr>
        </p:nvSpPr>
        <p:spPr>
          <a:xfrm>
            <a:off x="4107365" y="1706391"/>
            <a:ext cx="9297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/>
          <p:nvPr>
            <p:ph idx="5" type="subTitle"/>
          </p:nvPr>
        </p:nvSpPr>
        <p:spPr>
          <a:xfrm>
            <a:off x="3604803" y="2909391"/>
            <a:ext cx="1934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6" type="title"/>
          </p:nvPr>
        </p:nvSpPr>
        <p:spPr>
          <a:xfrm>
            <a:off x="6202169" y="2299791"/>
            <a:ext cx="19344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7" type="title"/>
          </p:nvPr>
        </p:nvSpPr>
        <p:spPr>
          <a:xfrm>
            <a:off x="6704730" y="1706391"/>
            <a:ext cx="9297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8" type="subTitle"/>
          </p:nvPr>
        </p:nvSpPr>
        <p:spPr>
          <a:xfrm>
            <a:off x="6202169" y="2909391"/>
            <a:ext cx="1934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9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1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646000" y="4071600"/>
            <a:ext cx="3852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719950" y="1662854"/>
            <a:ext cx="7704000" cy="17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1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5589300" y="2634041"/>
            <a:ext cx="2834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5589300" y="835841"/>
            <a:ext cx="2834700" cy="19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20"/>
          <p:cNvSpPr/>
          <p:nvPr>
            <p:ph idx="2" type="pic"/>
          </p:nvPr>
        </p:nvSpPr>
        <p:spPr>
          <a:xfrm>
            <a:off x="499075" y="540000"/>
            <a:ext cx="4760700" cy="406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0" name="Google Shape;120;p20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121" name="Google Shape;121;p20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2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77200" y="2064139"/>
            <a:ext cx="76467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657600" y="616330"/>
            <a:ext cx="18288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491700" y="2902330"/>
            <a:ext cx="6217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idx="1" type="subTitle"/>
          </p:nvPr>
        </p:nvSpPr>
        <p:spPr>
          <a:xfrm>
            <a:off x="2143050" y="4094385"/>
            <a:ext cx="4857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" name="Google Shape;128;p21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129" name="Google Shape;129;p21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2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720000" y="2599407"/>
            <a:ext cx="22860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720000" y="1563207"/>
            <a:ext cx="22860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6" name="Google Shape;136;p22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137" name="Google Shape;137;p22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3888175" y="2609850"/>
            <a:ext cx="4114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3888175" y="2122050"/>
            <a:ext cx="41148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4" name="Google Shape;144;p23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145" name="Google Shape;145;p23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720000" y="25717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4"/>
          <p:cNvSpPr txBox="1"/>
          <p:nvPr>
            <p:ph idx="1" type="subTitle"/>
          </p:nvPr>
        </p:nvSpPr>
        <p:spPr>
          <a:xfrm>
            <a:off x="720000" y="2952738"/>
            <a:ext cx="23364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2" type="title"/>
          </p:nvPr>
        </p:nvSpPr>
        <p:spPr>
          <a:xfrm>
            <a:off x="3403800" y="25717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4"/>
          <p:cNvSpPr txBox="1"/>
          <p:nvPr>
            <p:ph idx="3" type="subTitle"/>
          </p:nvPr>
        </p:nvSpPr>
        <p:spPr>
          <a:xfrm>
            <a:off x="3403800" y="2952738"/>
            <a:ext cx="23364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4" type="title"/>
          </p:nvPr>
        </p:nvSpPr>
        <p:spPr>
          <a:xfrm>
            <a:off x="6087600" y="25717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4"/>
          <p:cNvSpPr txBox="1"/>
          <p:nvPr>
            <p:ph idx="5" type="subTitle"/>
          </p:nvPr>
        </p:nvSpPr>
        <p:spPr>
          <a:xfrm>
            <a:off x="6087600" y="2952738"/>
            <a:ext cx="23364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6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7" name="Google Shape;157;p24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158" name="Google Shape;158;p24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2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1261800" y="34861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1261800" y="3867138"/>
            <a:ext cx="2336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2" type="title"/>
          </p:nvPr>
        </p:nvSpPr>
        <p:spPr>
          <a:xfrm>
            <a:off x="5545800" y="34861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25"/>
          <p:cNvSpPr txBox="1"/>
          <p:nvPr>
            <p:ph idx="3" type="subTitle"/>
          </p:nvPr>
        </p:nvSpPr>
        <p:spPr>
          <a:xfrm>
            <a:off x="5545800" y="3867138"/>
            <a:ext cx="2336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4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25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170" name="Google Shape;170;p25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5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720009" y="2571750"/>
            <a:ext cx="1563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720009" y="2952750"/>
            <a:ext cx="1563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2" type="title"/>
          </p:nvPr>
        </p:nvSpPr>
        <p:spPr>
          <a:xfrm>
            <a:off x="4814007" y="2571750"/>
            <a:ext cx="1563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26"/>
          <p:cNvSpPr txBox="1"/>
          <p:nvPr>
            <p:ph idx="3" type="subTitle"/>
          </p:nvPr>
        </p:nvSpPr>
        <p:spPr>
          <a:xfrm>
            <a:off x="4814002" y="2952750"/>
            <a:ext cx="1563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4" type="title"/>
          </p:nvPr>
        </p:nvSpPr>
        <p:spPr>
          <a:xfrm>
            <a:off x="2767008" y="2571750"/>
            <a:ext cx="1563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26"/>
          <p:cNvSpPr txBox="1"/>
          <p:nvPr>
            <p:ph idx="5" type="subTitle"/>
          </p:nvPr>
        </p:nvSpPr>
        <p:spPr>
          <a:xfrm>
            <a:off x="2767005" y="2952750"/>
            <a:ext cx="1563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6" type="title"/>
          </p:nvPr>
        </p:nvSpPr>
        <p:spPr>
          <a:xfrm>
            <a:off x="6861006" y="2571750"/>
            <a:ext cx="1563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p26"/>
          <p:cNvSpPr txBox="1"/>
          <p:nvPr>
            <p:ph idx="7" type="subTitle"/>
          </p:nvPr>
        </p:nvSpPr>
        <p:spPr>
          <a:xfrm>
            <a:off x="6860999" y="2952750"/>
            <a:ext cx="1563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8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4" name="Google Shape;184;p26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185" name="Google Shape;185;p26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0009" y="2571750"/>
            <a:ext cx="144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27"/>
          <p:cNvSpPr txBox="1"/>
          <p:nvPr>
            <p:ph idx="1" type="subTitle"/>
          </p:nvPr>
        </p:nvSpPr>
        <p:spPr>
          <a:xfrm>
            <a:off x="720009" y="2952750"/>
            <a:ext cx="1446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2" type="title"/>
          </p:nvPr>
        </p:nvSpPr>
        <p:spPr>
          <a:xfrm>
            <a:off x="5413506" y="2571750"/>
            <a:ext cx="144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7"/>
          <p:cNvSpPr txBox="1"/>
          <p:nvPr>
            <p:ph idx="3" type="subTitle"/>
          </p:nvPr>
        </p:nvSpPr>
        <p:spPr>
          <a:xfrm>
            <a:off x="5413503" y="2952750"/>
            <a:ext cx="1446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4" type="title"/>
          </p:nvPr>
        </p:nvSpPr>
        <p:spPr>
          <a:xfrm>
            <a:off x="2284508" y="2571750"/>
            <a:ext cx="144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7"/>
          <p:cNvSpPr txBox="1"/>
          <p:nvPr>
            <p:ph idx="5" type="subTitle"/>
          </p:nvPr>
        </p:nvSpPr>
        <p:spPr>
          <a:xfrm>
            <a:off x="2284507" y="2952750"/>
            <a:ext cx="1446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6" type="title"/>
          </p:nvPr>
        </p:nvSpPr>
        <p:spPr>
          <a:xfrm>
            <a:off x="6978005" y="2571750"/>
            <a:ext cx="144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27"/>
          <p:cNvSpPr txBox="1"/>
          <p:nvPr>
            <p:ph idx="7" type="subTitle"/>
          </p:nvPr>
        </p:nvSpPr>
        <p:spPr>
          <a:xfrm>
            <a:off x="6978001" y="2952750"/>
            <a:ext cx="1446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8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9" type="title"/>
          </p:nvPr>
        </p:nvSpPr>
        <p:spPr>
          <a:xfrm>
            <a:off x="3849007" y="2571750"/>
            <a:ext cx="144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" name="Google Shape;200;p27"/>
          <p:cNvSpPr txBox="1"/>
          <p:nvPr>
            <p:ph idx="13" type="subTitle"/>
          </p:nvPr>
        </p:nvSpPr>
        <p:spPr>
          <a:xfrm>
            <a:off x="3849005" y="2952750"/>
            <a:ext cx="1446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1" name="Google Shape;201;p27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202" name="Google Shape;202;p27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20000" y="19180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720000" y="2222850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2" type="title"/>
          </p:nvPr>
        </p:nvSpPr>
        <p:spPr>
          <a:xfrm>
            <a:off x="3657600" y="19180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28"/>
          <p:cNvSpPr txBox="1"/>
          <p:nvPr>
            <p:ph idx="3" type="subTitle"/>
          </p:nvPr>
        </p:nvSpPr>
        <p:spPr>
          <a:xfrm>
            <a:off x="3657600" y="2222850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4" type="title"/>
          </p:nvPr>
        </p:nvSpPr>
        <p:spPr>
          <a:xfrm>
            <a:off x="720000" y="367380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2" name="Google Shape;212;p28"/>
          <p:cNvSpPr txBox="1"/>
          <p:nvPr>
            <p:ph idx="5" type="subTitle"/>
          </p:nvPr>
        </p:nvSpPr>
        <p:spPr>
          <a:xfrm>
            <a:off x="720000" y="3978600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6" type="title"/>
          </p:nvPr>
        </p:nvSpPr>
        <p:spPr>
          <a:xfrm>
            <a:off x="3657600" y="367380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4" name="Google Shape;214;p28"/>
          <p:cNvSpPr txBox="1"/>
          <p:nvPr>
            <p:ph idx="7" type="subTitle"/>
          </p:nvPr>
        </p:nvSpPr>
        <p:spPr>
          <a:xfrm>
            <a:off x="3657600" y="3978600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8" type="title"/>
          </p:nvPr>
        </p:nvSpPr>
        <p:spPr>
          <a:xfrm>
            <a:off x="6595195" y="19180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6" name="Google Shape;216;p28"/>
          <p:cNvSpPr txBox="1"/>
          <p:nvPr>
            <p:ph idx="9" type="subTitle"/>
          </p:nvPr>
        </p:nvSpPr>
        <p:spPr>
          <a:xfrm>
            <a:off x="6595195" y="2222850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3" type="title"/>
          </p:nvPr>
        </p:nvSpPr>
        <p:spPr>
          <a:xfrm>
            <a:off x="6595195" y="367380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8" name="Google Shape;218;p28"/>
          <p:cNvSpPr txBox="1"/>
          <p:nvPr>
            <p:ph idx="14" type="subTitle"/>
          </p:nvPr>
        </p:nvSpPr>
        <p:spPr>
          <a:xfrm>
            <a:off x="6595195" y="3978600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8"/>
          <p:cNvSpPr txBox="1"/>
          <p:nvPr>
            <p:ph idx="15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0" name="Google Shape;220;p28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221" name="Google Shape;221;p28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9"/>
          <p:cNvGrpSpPr/>
          <p:nvPr/>
        </p:nvGrpSpPr>
        <p:grpSpPr>
          <a:xfrm>
            <a:off x="-980420" y="2143799"/>
            <a:ext cx="2133627" cy="2033092"/>
            <a:chOff x="-5017425" y="15800"/>
            <a:chExt cx="2666700" cy="2666700"/>
          </a:xfrm>
        </p:grpSpPr>
        <p:sp>
          <p:nvSpPr>
            <p:cNvPr id="227" name="Google Shape;227;p29"/>
            <p:cNvSpPr/>
            <p:nvPr/>
          </p:nvSpPr>
          <p:spPr>
            <a:xfrm>
              <a:off x="-5017425" y="15800"/>
              <a:ext cx="2666700" cy="2666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-4659825" y="373400"/>
              <a:ext cx="1951500" cy="19515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-4266625" y="766600"/>
              <a:ext cx="1165200" cy="1165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9"/>
          <p:cNvSpPr txBox="1"/>
          <p:nvPr>
            <p:ph hasCustomPrompt="1" type="title"/>
          </p:nvPr>
        </p:nvSpPr>
        <p:spPr>
          <a:xfrm>
            <a:off x="2267175" y="692400"/>
            <a:ext cx="4609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1" name="Google Shape;231;p29"/>
          <p:cNvSpPr txBox="1"/>
          <p:nvPr>
            <p:ph idx="1" type="subTitle"/>
          </p:nvPr>
        </p:nvSpPr>
        <p:spPr>
          <a:xfrm>
            <a:off x="2267175" y="1520703"/>
            <a:ext cx="4609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29"/>
          <p:cNvSpPr txBox="1"/>
          <p:nvPr>
            <p:ph hasCustomPrompt="1" idx="2" type="title"/>
          </p:nvPr>
        </p:nvSpPr>
        <p:spPr>
          <a:xfrm>
            <a:off x="2267175" y="2020492"/>
            <a:ext cx="4609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3" name="Google Shape;233;p29"/>
          <p:cNvSpPr txBox="1"/>
          <p:nvPr>
            <p:ph idx="3" type="subTitle"/>
          </p:nvPr>
        </p:nvSpPr>
        <p:spPr>
          <a:xfrm>
            <a:off x="2267175" y="2848795"/>
            <a:ext cx="4609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29"/>
          <p:cNvSpPr txBox="1"/>
          <p:nvPr>
            <p:ph hasCustomPrompt="1" idx="4" type="title"/>
          </p:nvPr>
        </p:nvSpPr>
        <p:spPr>
          <a:xfrm>
            <a:off x="2267175" y="3348597"/>
            <a:ext cx="4609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5" name="Google Shape;235;p29"/>
          <p:cNvSpPr txBox="1"/>
          <p:nvPr>
            <p:ph idx="5" type="subTitle"/>
          </p:nvPr>
        </p:nvSpPr>
        <p:spPr>
          <a:xfrm>
            <a:off x="2267175" y="4176899"/>
            <a:ext cx="4609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6" name="Google Shape;236;p2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9"/>
          <p:cNvGrpSpPr/>
          <p:nvPr/>
        </p:nvGrpSpPr>
        <p:grpSpPr>
          <a:xfrm>
            <a:off x="7990655" y="2143799"/>
            <a:ext cx="2133627" cy="2033092"/>
            <a:chOff x="-5017425" y="15800"/>
            <a:chExt cx="2666700" cy="2666700"/>
          </a:xfrm>
        </p:grpSpPr>
        <p:sp>
          <p:nvSpPr>
            <p:cNvPr id="238" name="Google Shape;238;p29"/>
            <p:cNvSpPr/>
            <p:nvPr/>
          </p:nvSpPr>
          <p:spPr>
            <a:xfrm>
              <a:off x="-5017425" y="15800"/>
              <a:ext cx="2666700" cy="2666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-4659825" y="373400"/>
              <a:ext cx="1951500" cy="19515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-4266625" y="766600"/>
              <a:ext cx="1165200" cy="1165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hasCustomPrompt="1" type="title"/>
          </p:nvPr>
        </p:nvSpPr>
        <p:spPr>
          <a:xfrm>
            <a:off x="720000" y="2998736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3" name="Google Shape;243;p30"/>
          <p:cNvSpPr txBox="1"/>
          <p:nvPr>
            <p:ph idx="1" type="subTitle"/>
          </p:nvPr>
        </p:nvSpPr>
        <p:spPr>
          <a:xfrm>
            <a:off x="720000" y="3674656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hasCustomPrompt="1" idx="2" type="title"/>
          </p:nvPr>
        </p:nvSpPr>
        <p:spPr>
          <a:xfrm>
            <a:off x="3429000" y="2998731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5" name="Google Shape;245;p30"/>
          <p:cNvSpPr txBox="1"/>
          <p:nvPr>
            <p:ph idx="3" type="subTitle"/>
          </p:nvPr>
        </p:nvSpPr>
        <p:spPr>
          <a:xfrm>
            <a:off x="3429000" y="3674631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hasCustomPrompt="1" idx="4" type="title"/>
          </p:nvPr>
        </p:nvSpPr>
        <p:spPr>
          <a:xfrm>
            <a:off x="6138000" y="2998731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7" name="Google Shape;247;p30"/>
          <p:cNvSpPr txBox="1"/>
          <p:nvPr>
            <p:ph idx="5" type="subTitle"/>
          </p:nvPr>
        </p:nvSpPr>
        <p:spPr>
          <a:xfrm>
            <a:off x="6138000" y="3674631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6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7" type="title"/>
          </p:nvPr>
        </p:nvSpPr>
        <p:spPr>
          <a:xfrm>
            <a:off x="720000" y="3333738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30"/>
          <p:cNvSpPr txBox="1"/>
          <p:nvPr>
            <p:ph idx="8" type="title"/>
          </p:nvPr>
        </p:nvSpPr>
        <p:spPr>
          <a:xfrm>
            <a:off x="3429000" y="3333738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1" name="Google Shape;251;p30"/>
          <p:cNvSpPr txBox="1"/>
          <p:nvPr>
            <p:ph idx="9" type="title"/>
          </p:nvPr>
        </p:nvSpPr>
        <p:spPr>
          <a:xfrm>
            <a:off x="6138000" y="3333738"/>
            <a:ext cx="228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52" name="Google Shape;252;p30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253" name="Google Shape;253;p30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52475"/>
            <a:ext cx="77040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  <a:defRPr sz="12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ctrTitle"/>
          </p:nvPr>
        </p:nvSpPr>
        <p:spPr>
          <a:xfrm>
            <a:off x="2429950" y="387600"/>
            <a:ext cx="42840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" name="Google Shape;259;p31"/>
          <p:cNvSpPr txBox="1"/>
          <p:nvPr>
            <p:ph idx="1" type="subTitle"/>
          </p:nvPr>
        </p:nvSpPr>
        <p:spPr>
          <a:xfrm>
            <a:off x="2425075" y="1385400"/>
            <a:ext cx="4293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0" name="Google Shape;260;p3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 txBox="1"/>
          <p:nvPr/>
        </p:nvSpPr>
        <p:spPr>
          <a:xfrm>
            <a:off x="2085775" y="3872100"/>
            <a:ext cx="4972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2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264" name="Google Shape;264;p32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3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171975" y="2952750"/>
            <a:ext cx="29154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5056475" y="2952750"/>
            <a:ext cx="29154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title"/>
          </p:nvPr>
        </p:nvSpPr>
        <p:spPr>
          <a:xfrm>
            <a:off x="1171975" y="2571750"/>
            <a:ext cx="2915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"/>
          <p:cNvSpPr txBox="1"/>
          <p:nvPr>
            <p:ph idx="4" type="title"/>
          </p:nvPr>
        </p:nvSpPr>
        <p:spPr>
          <a:xfrm>
            <a:off x="5056475" y="2571750"/>
            <a:ext cx="2915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1" name="Google Shape;31;p5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32" name="Google Shape;32;p5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6"/>
          <p:cNvGrpSpPr/>
          <p:nvPr/>
        </p:nvGrpSpPr>
        <p:grpSpPr>
          <a:xfrm>
            <a:off x="8268856" y="-682071"/>
            <a:ext cx="1560054" cy="1560054"/>
            <a:chOff x="7426950" y="73550"/>
            <a:chExt cx="1645800" cy="1645800"/>
          </a:xfrm>
        </p:grpSpPr>
        <p:sp>
          <p:nvSpPr>
            <p:cNvPr id="38" name="Google Shape;38;p6"/>
            <p:cNvSpPr/>
            <p:nvPr/>
          </p:nvSpPr>
          <p:spPr>
            <a:xfrm rot="10800000">
              <a:off x="7426950" y="73550"/>
              <a:ext cx="1645800" cy="16458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 rot="10800000">
              <a:off x="7655550" y="302150"/>
              <a:ext cx="1188600" cy="118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 rot="10800000">
              <a:off x="7884150" y="530750"/>
              <a:ext cx="731400" cy="731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6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720000" y="1055400"/>
            <a:ext cx="39318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720000" y="1527900"/>
            <a:ext cx="3931800" cy="25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indent="-2730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indent="-2730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indent="-2667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720000" y="1522932"/>
            <a:ext cx="7704000" cy="23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2895571" y="1497522"/>
            <a:ext cx="5029200" cy="16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895629" y="2914722"/>
            <a:ext cx="5029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914400" y="3504600"/>
            <a:ext cx="7315200" cy="640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1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58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tadeorodriguez842@gmail.com" TargetMode="External"/><Relationship Id="rId4" Type="http://schemas.openxmlformats.org/officeDocument/2006/relationships/hyperlink" Target="mailto:gervasi.juanpablo@gmail.com" TargetMode="External"/><Relationship Id="rId5" Type="http://schemas.openxmlformats.org/officeDocument/2006/relationships/hyperlink" Target="mailto:dalilarecchiuto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7.gif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ctrTitle"/>
          </p:nvPr>
        </p:nvSpPr>
        <p:spPr>
          <a:xfrm>
            <a:off x="3035400" y="1352250"/>
            <a:ext cx="5388600" cy="23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Movimiento browniano y pinzas ópticas en soluciones de agua y glicerina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75" name="Google Shape;275;p34"/>
          <p:cNvSpPr txBox="1"/>
          <p:nvPr>
            <p:ph idx="1" type="subTitle"/>
          </p:nvPr>
        </p:nvSpPr>
        <p:spPr>
          <a:xfrm>
            <a:off x="3035400" y="3832700"/>
            <a:ext cx="58371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Luciano Carullo Bedia, Tadeo Rodriguez, Joaquin Sequeira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4"/>
          <p:cNvSpPr/>
          <p:nvPr/>
        </p:nvSpPr>
        <p:spPr>
          <a:xfrm rot="-5400000">
            <a:off x="1288763" y="1156049"/>
            <a:ext cx="3195600" cy="3195600"/>
          </a:xfrm>
          <a:prstGeom prst="pie">
            <a:avLst>
              <a:gd fmla="val 10807114" name="adj1"/>
              <a:gd fmla="val 2158554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 rot="-5400000">
            <a:off x="1553253" y="1420465"/>
            <a:ext cx="2666700" cy="2666700"/>
          </a:xfrm>
          <a:prstGeom prst="arc">
            <a:avLst>
              <a:gd fmla="val 10808564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 rot="-5400000">
            <a:off x="1910696" y="1778259"/>
            <a:ext cx="1951500" cy="1951500"/>
          </a:xfrm>
          <a:prstGeom prst="arc">
            <a:avLst>
              <a:gd fmla="val 10804819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 rot="-5400000">
            <a:off x="2303935" y="2171136"/>
            <a:ext cx="1165200" cy="1165200"/>
          </a:xfrm>
          <a:prstGeom prst="arc">
            <a:avLst>
              <a:gd fmla="val 10808508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>
            <p:ph type="title"/>
          </p:nvPr>
        </p:nvSpPr>
        <p:spPr>
          <a:xfrm>
            <a:off x="676175" y="298950"/>
            <a:ext cx="79011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Conclusiones</a:t>
            </a:r>
            <a:endParaRPr sz="3000"/>
          </a:p>
        </p:txBody>
      </p:sp>
      <p:sp>
        <p:nvSpPr>
          <p:cNvPr id="374" name="Google Shape;374;p43"/>
          <p:cNvSpPr txBox="1"/>
          <p:nvPr>
            <p:ph idx="2" type="title"/>
          </p:nvPr>
        </p:nvSpPr>
        <p:spPr>
          <a:xfrm>
            <a:off x="182880" y="298950"/>
            <a:ext cx="3837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4</a:t>
            </a:r>
            <a:endParaRPr sz="4200"/>
          </a:p>
        </p:txBody>
      </p:sp>
      <p:sp>
        <p:nvSpPr>
          <p:cNvPr id="375" name="Google Shape;375;p43"/>
          <p:cNvSpPr txBox="1"/>
          <p:nvPr/>
        </p:nvSpPr>
        <p:spPr>
          <a:xfrm>
            <a:off x="637175" y="3167850"/>
            <a:ext cx="55023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●"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Calculamos viscosidades,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la solución con más porcentaje de glicerina resultó la más viscosa.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●"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Observamos movimiento browniano, 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para ambas soluciones el MSD se comporta como el de un movimiento browniano.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hivo"/>
              <a:buChar char="●"/>
            </a:pPr>
            <a:r>
              <a:rPr b="1"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Estudiamos el movimiento de una partícula pinzada,</a:t>
            </a:r>
            <a:r>
              <a:rPr lang="en"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y encontramos la fuerza máxima de la pinza.</a:t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76" name="Google Shape;376;p43"/>
          <p:cNvSpPr/>
          <p:nvPr/>
        </p:nvSpPr>
        <p:spPr>
          <a:xfrm rot="-5400000">
            <a:off x="7853775" y="1636600"/>
            <a:ext cx="2943900" cy="2893800"/>
          </a:xfrm>
          <a:prstGeom prst="pie">
            <a:avLst>
              <a:gd fmla="val 10807114" name="adj1"/>
              <a:gd fmla="val 2158554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/>
          <p:nvPr/>
        </p:nvSpPr>
        <p:spPr>
          <a:xfrm rot="-5400000">
            <a:off x="8097330" y="1876102"/>
            <a:ext cx="2456700" cy="2414700"/>
          </a:xfrm>
          <a:prstGeom prst="arc">
            <a:avLst>
              <a:gd fmla="val 10808564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/>
          <p:nvPr/>
        </p:nvSpPr>
        <p:spPr>
          <a:xfrm rot="-5400000">
            <a:off x="8426557" y="2200103"/>
            <a:ext cx="1797900" cy="1767000"/>
          </a:xfrm>
          <a:prstGeom prst="arc">
            <a:avLst>
              <a:gd fmla="val 10804819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/>
          <p:nvPr/>
        </p:nvSpPr>
        <p:spPr>
          <a:xfrm rot="-5400000">
            <a:off x="8788948" y="2555874"/>
            <a:ext cx="1073400" cy="1055100"/>
          </a:xfrm>
          <a:prstGeom prst="arc">
            <a:avLst>
              <a:gd fmla="val 10808508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/>
          <p:nvPr/>
        </p:nvSpPr>
        <p:spPr>
          <a:xfrm rot="-7978679">
            <a:off x="8100931" y="-762979"/>
            <a:ext cx="1743538" cy="1744607"/>
          </a:xfrm>
          <a:prstGeom prst="pie">
            <a:avLst>
              <a:gd fmla="val 10807114" name="adj1"/>
              <a:gd fmla="val 2158554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"/>
          <p:cNvSpPr/>
          <p:nvPr/>
        </p:nvSpPr>
        <p:spPr>
          <a:xfrm rot="-7978188">
            <a:off x="8245121" y="-618589"/>
            <a:ext cx="1455078" cy="1455642"/>
          </a:xfrm>
          <a:prstGeom prst="arc">
            <a:avLst>
              <a:gd fmla="val 10808564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/>
          <p:nvPr/>
        </p:nvSpPr>
        <p:spPr>
          <a:xfrm rot="-7978766">
            <a:off x="8440246" y="-423317"/>
            <a:ext cx="1064929" cy="1065410"/>
          </a:xfrm>
          <a:prstGeom prst="arc">
            <a:avLst>
              <a:gd fmla="val 10804819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 rot="-7977235">
            <a:off x="8654828" y="-208961"/>
            <a:ext cx="635741" cy="636092"/>
          </a:xfrm>
          <a:prstGeom prst="arc">
            <a:avLst>
              <a:gd fmla="val 10808508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type="ctrTitle"/>
          </p:nvPr>
        </p:nvSpPr>
        <p:spPr>
          <a:xfrm>
            <a:off x="2327438" y="1801125"/>
            <a:ext cx="47157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/>
          </a:p>
        </p:txBody>
      </p:sp>
      <p:sp>
        <p:nvSpPr>
          <p:cNvPr id="389" name="Google Shape;389;p44"/>
          <p:cNvSpPr txBox="1"/>
          <p:nvPr>
            <p:ph idx="1" type="subTitle"/>
          </p:nvPr>
        </p:nvSpPr>
        <p:spPr>
          <a:xfrm>
            <a:off x="2425063" y="2892313"/>
            <a:ext cx="42939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accent1"/>
                </a:solidFill>
              </a:rPr>
              <a:t>¿Preguntas?</a:t>
            </a:r>
            <a:endParaRPr sz="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"/>
          <p:cNvSpPr txBox="1"/>
          <p:nvPr/>
        </p:nvSpPr>
        <p:spPr>
          <a:xfrm>
            <a:off x="516150" y="3802200"/>
            <a:ext cx="81117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3"/>
              </a:rPr>
              <a:t>tadeorodriguez842@gmail.com</a:t>
            </a:r>
            <a:r>
              <a:rPr b="1" lang="en" sz="13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b="1" lang="en" sz="1300">
                <a:solidFill>
                  <a:schemeClr val="lt1"/>
                </a:solidFill>
              </a:rPr>
              <a:t>- </a:t>
            </a:r>
            <a:r>
              <a:rPr b="1" lang="en" sz="1300" u="sng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luchibedia</a:t>
            </a:r>
            <a:r>
              <a:rPr b="1" lang="en" sz="1300" u="sng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@gmail.com</a:t>
            </a:r>
            <a:r>
              <a:rPr b="1" lang="en" sz="1300">
                <a:solidFill>
                  <a:schemeClr val="lt1"/>
                </a:solidFill>
              </a:rPr>
              <a:t> - </a:t>
            </a:r>
            <a:r>
              <a:rPr b="1" lang="en" sz="1300" u="sng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joaquinetsequeira</a:t>
            </a:r>
            <a:r>
              <a:rPr b="1" lang="en" sz="1300" u="sng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@gmail.com</a:t>
            </a:r>
            <a:endParaRPr b="1" sz="130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91" name="Google Shape;391;p44"/>
          <p:cNvSpPr/>
          <p:nvPr/>
        </p:nvSpPr>
        <p:spPr>
          <a:xfrm flipH="1" rot="5400000">
            <a:off x="-1391199" y="1202537"/>
            <a:ext cx="2736900" cy="2736900"/>
          </a:xfrm>
          <a:prstGeom prst="pie">
            <a:avLst>
              <a:gd fmla="val 10807114" name="adj1"/>
              <a:gd fmla="val 2158554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/>
          <p:nvPr/>
        </p:nvSpPr>
        <p:spPr>
          <a:xfrm flipH="1" rot="5400000">
            <a:off x="-1164724" y="1429018"/>
            <a:ext cx="2283900" cy="2283900"/>
          </a:xfrm>
          <a:prstGeom prst="arc">
            <a:avLst>
              <a:gd fmla="val 10808564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4"/>
          <p:cNvSpPr/>
          <p:nvPr/>
        </p:nvSpPr>
        <p:spPr>
          <a:xfrm flipH="1" rot="5400000">
            <a:off x="-858259" y="1735514"/>
            <a:ext cx="1671300" cy="1671300"/>
          </a:xfrm>
          <a:prstGeom prst="arc">
            <a:avLst>
              <a:gd fmla="val 10804819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/>
          <p:nvPr/>
        </p:nvSpPr>
        <p:spPr>
          <a:xfrm rot="-5400000">
            <a:off x="7798351" y="1202537"/>
            <a:ext cx="2736900" cy="2736900"/>
          </a:xfrm>
          <a:prstGeom prst="pie">
            <a:avLst>
              <a:gd fmla="val 10807114" name="adj1"/>
              <a:gd fmla="val 2158554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4"/>
          <p:cNvSpPr/>
          <p:nvPr/>
        </p:nvSpPr>
        <p:spPr>
          <a:xfrm rot="-5400000">
            <a:off x="8024877" y="1429018"/>
            <a:ext cx="2283900" cy="2283900"/>
          </a:xfrm>
          <a:prstGeom prst="arc">
            <a:avLst>
              <a:gd fmla="val 10808564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"/>
          <p:cNvSpPr/>
          <p:nvPr/>
        </p:nvSpPr>
        <p:spPr>
          <a:xfrm rot="-5400000">
            <a:off x="8331012" y="1735514"/>
            <a:ext cx="1671300" cy="1671300"/>
          </a:xfrm>
          <a:prstGeom prst="arc">
            <a:avLst>
              <a:gd fmla="val 10804819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4"/>
          <p:cNvSpPr txBox="1"/>
          <p:nvPr/>
        </p:nvSpPr>
        <p:spPr>
          <a:xfrm>
            <a:off x="1429075" y="4261050"/>
            <a:ext cx="659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Universidad de Buenos Aires - Facultad de Ciencias Exactas y Naturales</a:t>
            </a:r>
            <a:endParaRPr b="1" sz="120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676656" y="301752"/>
            <a:ext cx="39318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720000" y="1295175"/>
            <a:ext cx="5233200" cy="24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41300" lvl="0" marL="2413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Char char="●"/>
            </a:pPr>
            <a:r>
              <a:rPr lang="en" sz="1800">
                <a:solidFill>
                  <a:schemeClr val="dk1"/>
                </a:solidFill>
              </a:rPr>
              <a:t>Caracterizar el movimiento de partículas en un fluido.</a:t>
            </a:r>
            <a:endParaRPr sz="1800">
              <a:solidFill>
                <a:schemeClr val="dk1"/>
              </a:solidFill>
            </a:endParaRPr>
          </a:p>
          <a:p>
            <a:pPr indent="0" lvl="0" marL="241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41300" lvl="0" marL="2413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Char char="●"/>
            </a:pPr>
            <a:r>
              <a:rPr lang="en" sz="1800">
                <a:solidFill>
                  <a:schemeClr val="dk1"/>
                </a:solidFill>
              </a:rPr>
              <a:t>Estudiar la </a:t>
            </a:r>
            <a:r>
              <a:rPr lang="en" sz="1800">
                <a:solidFill>
                  <a:schemeClr val="dk1"/>
                </a:solidFill>
              </a:rPr>
              <a:t>viscosidad</a:t>
            </a:r>
            <a:r>
              <a:rPr lang="en" sz="1800">
                <a:solidFill>
                  <a:schemeClr val="dk1"/>
                </a:solidFill>
              </a:rPr>
              <a:t> de distintas concentraciones de agua y glicerina.</a:t>
            </a:r>
            <a:endParaRPr sz="1800">
              <a:solidFill>
                <a:schemeClr val="dk1"/>
              </a:solidFill>
            </a:endParaRPr>
          </a:p>
          <a:p>
            <a:pPr indent="0" lvl="0" marL="241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41300" lvl="0" marL="2413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Char char="●"/>
            </a:pPr>
            <a:r>
              <a:rPr lang="en" sz="1800">
                <a:solidFill>
                  <a:schemeClr val="dk1"/>
                </a:solidFill>
              </a:rPr>
              <a:t>Estudiar la pinza óptica, en particular su fuerza máxima.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6" name="Google Shape;286;p35"/>
          <p:cNvSpPr/>
          <p:nvPr/>
        </p:nvSpPr>
        <p:spPr>
          <a:xfrm flipH="1" rot="10800000">
            <a:off x="5894650" y="-349411"/>
            <a:ext cx="2893200" cy="2883000"/>
          </a:xfrm>
          <a:prstGeom prst="pie">
            <a:avLst>
              <a:gd fmla="val 10807114" name="adj1"/>
              <a:gd fmla="val 2158554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6241779" y="1420443"/>
            <a:ext cx="2198700" cy="2190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6547186" y="1724780"/>
            <a:ext cx="1587600" cy="158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6852594" y="2029118"/>
            <a:ext cx="977100" cy="973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676175" y="298950"/>
            <a:ext cx="79011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Movimiento browniano</a:t>
            </a:r>
            <a:endParaRPr sz="3000"/>
          </a:p>
        </p:txBody>
      </p:sp>
      <p:sp>
        <p:nvSpPr>
          <p:cNvPr id="295" name="Google Shape;295;p36"/>
          <p:cNvSpPr txBox="1"/>
          <p:nvPr>
            <p:ph idx="2" type="title"/>
          </p:nvPr>
        </p:nvSpPr>
        <p:spPr>
          <a:xfrm>
            <a:off x="182880" y="298950"/>
            <a:ext cx="3837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1</a:t>
            </a:r>
            <a:endParaRPr sz="4500"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50" y="1112725"/>
            <a:ext cx="1729900" cy="16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 rotWithShape="1">
          <a:blip r:embed="rId4">
            <a:alphaModFix/>
          </a:blip>
          <a:srcRect b="0" l="1739" r="0" t="0"/>
          <a:stretch/>
        </p:blipFill>
        <p:spPr>
          <a:xfrm>
            <a:off x="7132519" y="1111625"/>
            <a:ext cx="1728216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1990050" y="1112725"/>
            <a:ext cx="4365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En 1827, Robert Brown observó el </a:t>
            </a:r>
            <a:r>
              <a:rPr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movimiento aleatorio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de partículas en un medio fluido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2313225" y="1783725"/>
            <a:ext cx="47445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Einstein</a:t>
            </a:r>
            <a:r>
              <a:rPr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">
                <a:latin typeface="Chivo"/>
                <a:ea typeface="Chivo"/>
                <a:cs typeface="Chivo"/>
                <a:sym typeface="Chivo"/>
              </a:rPr>
              <a:t>logró</a:t>
            </a:r>
            <a:r>
              <a:rPr lang="en">
                <a:latin typeface="Chivo"/>
                <a:ea typeface="Chivo"/>
                <a:cs typeface="Chivo"/>
                <a:sym typeface="Chivo"/>
              </a:rPr>
              <a:t> explicar el fenómeno, formulando una </a:t>
            </a:r>
            <a:r>
              <a:rPr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ecuación de difusión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. 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Plantea una ecuación para la evolución de la densidad de probabilidad del desplazamiento de una partícula, obteniendo: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5">
            <a:alphaModFix/>
          </a:blip>
          <a:srcRect b="0" l="8875" r="0" t="0"/>
          <a:stretch/>
        </p:blipFill>
        <p:spPr>
          <a:xfrm>
            <a:off x="335175" y="3104675"/>
            <a:ext cx="1650900" cy="15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/>
        </p:nvSpPr>
        <p:spPr>
          <a:xfrm>
            <a:off x="3163638" y="4195050"/>
            <a:ext cx="20184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Desplazamiento cuadrático medio</a:t>
            </a:r>
            <a:endParaRPr>
              <a:solidFill>
                <a:schemeClr val="accen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2" name="Google Shape;302;p36"/>
          <p:cNvSpPr/>
          <p:nvPr/>
        </p:nvSpPr>
        <p:spPr>
          <a:xfrm>
            <a:off x="4116138" y="4053002"/>
            <a:ext cx="113400" cy="19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6020063" y="4052988"/>
            <a:ext cx="113400" cy="19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5294463" y="4195050"/>
            <a:ext cx="1519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Coef. de difusión</a:t>
            </a:r>
            <a:endParaRPr>
              <a:solidFill>
                <a:schemeClr val="accen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5" name="Google Shape;305;p36"/>
          <p:cNvSpPr/>
          <p:nvPr/>
        </p:nvSpPr>
        <p:spPr>
          <a:xfrm>
            <a:off x="7695113" y="4052988"/>
            <a:ext cx="113400" cy="19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6926363" y="4245900"/>
            <a:ext cx="16509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Viscosidad</a:t>
            </a:r>
            <a:r>
              <a:rPr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>
              <a:solidFill>
                <a:schemeClr val="accen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7" name="Google Shape;307;p36"/>
          <p:cNvSpPr/>
          <p:nvPr/>
        </p:nvSpPr>
        <p:spPr>
          <a:xfrm>
            <a:off x="1103913" y="2824964"/>
            <a:ext cx="113400" cy="19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7025" y="2979675"/>
            <a:ext cx="4893649" cy="9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676175" y="298950"/>
            <a:ext cx="79011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Pinzas ópticas </a:t>
            </a:r>
            <a:endParaRPr sz="3000"/>
          </a:p>
        </p:txBody>
      </p:sp>
      <p:sp>
        <p:nvSpPr>
          <p:cNvPr id="314" name="Google Shape;314;p37"/>
          <p:cNvSpPr txBox="1"/>
          <p:nvPr>
            <p:ph idx="2" type="title"/>
          </p:nvPr>
        </p:nvSpPr>
        <p:spPr>
          <a:xfrm>
            <a:off x="182880" y="298950"/>
            <a:ext cx="3837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1</a:t>
            </a:r>
            <a:endParaRPr sz="4200"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00" y="881850"/>
            <a:ext cx="2849641" cy="299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/>
        </p:nvSpPr>
        <p:spPr>
          <a:xfrm>
            <a:off x="3594600" y="799025"/>
            <a:ext cx="48294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Para qué sirven?</a:t>
            </a:r>
            <a:endParaRPr b="1" sz="1600">
              <a:solidFill>
                <a:schemeClr val="accent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En física</a:t>
            </a:r>
            <a:r>
              <a:rPr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fueron el tema de dos premios Nobel.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En biología se usan para manipular bacterias micrométricas y para el estudio de motores moleculares.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Cómo funcionan?</a:t>
            </a:r>
            <a:endParaRPr b="1" sz="1600">
              <a:solidFill>
                <a:schemeClr val="accent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Presión de radiación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 Las ondas electromagnéticas generan una presión proporcional al flujo de energía 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electromagnética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.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Gradiente de intensidad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  Una partícula dieléctrica siente una fuerza igual al gradiente de la intensidad del campo. 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400" y="4331203"/>
            <a:ext cx="2849651" cy="22475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 txBox="1"/>
          <p:nvPr/>
        </p:nvSpPr>
        <p:spPr>
          <a:xfrm>
            <a:off x="414200" y="4183775"/>
            <a:ext cx="3375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Vamos a estudiar la dinámica de una partícula pinzada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19" name="Google Shape;319;p37"/>
          <p:cNvSpPr/>
          <p:nvPr/>
        </p:nvSpPr>
        <p:spPr>
          <a:xfrm rot="-5400000">
            <a:off x="4267155" y="4310524"/>
            <a:ext cx="195600" cy="266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676175" y="298950"/>
            <a:ext cx="79011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Dispositivo experimental</a:t>
            </a:r>
            <a:endParaRPr sz="3000"/>
          </a:p>
        </p:txBody>
      </p:sp>
      <p:sp>
        <p:nvSpPr>
          <p:cNvPr id="325" name="Google Shape;325;p38"/>
          <p:cNvSpPr txBox="1"/>
          <p:nvPr>
            <p:ph idx="2" type="title"/>
          </p:nvPr>
        </p:nvSpPr>
        <p:spPr>
          <a:xfrm>
            <a:off x="182880" y="298950"/>
            <a:ext cx="3837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2</a:t>
            </a:r>
            <a:endParaRPr sz="4200"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725" y="1133179"/>
            <a:ext cx="4005274" cy="362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 rotWithShape="1">
          <a:blip r:embed="rId4">
            <a:alphaModFix/>
          </a:blip>
          <a:srcRect b="31244" l="0" r="0" t="32659"/>
          <a:stretch/>
        </p:blipFill>
        <p:spPr>
          <a:xfrm>
            <a:off x="441825" y="1144599"/>
            <a:ext cx="3560950" cy="11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/>
          <p:nvPr/>
        </p:nvSpPr>
        <p:spPr>
          <a:xfrm rot="5400000">
            <a:off x="4264299" y="1097778"/>
            <a:ext cx="204900" cy="27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441825" y="2571750"/>
            <a:ext cx="36852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Soluciones:</a:t>
            </a:r>
            <a:endParaRPr b="1" sz="1600">
              <a:solidFill>
                <a:schemeClr val="accent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1. 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Agua 80%, glicerina 20%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Chivo"/>
                <a:ea typeface="Chivo"/>
                <a:cs typeface="Chivo"/>
                <a:sym typeface="Chivo"/>
              </a:rPr>
              <a:t>2. 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Agua 60%, glicerina 40%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6833150" y="1325225"/>
            <a:ext cx="1590900" cy="66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676175" y="298950"/>
            <a:ext cx="79011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Solución 80-20</a:t>
            </a:r>
            <a:endParaRPr sz="3000"/>
          </a:p>
        </p:txBody>
      </p:sp>
      <p:sp>
        <p:nvSpPr>
          <p:cNvPr id="336" name="Google Shape;336;p39"/>
          <p:cNvSpPr txBox="1"/>
          <p:nvPr>
            <p:ph idx="2" type="title"/>
          </p:nvPr>
        </p:nvSpPr>
        <p:spPr>
          <a:xfrm>
            <a:off x="182880" y="298950"/>
            <a:ext cx="3837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3</a:t>
            </a:r>
            <a:endParaRPr sz="4500"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875" y="1167025"/>
            <a:ext cx="4152334" cy="3114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/>
        </p:nvSpPr>
        <p:spPr>
          <a:xfrm>
            <a:off x="1300050" y="4357200"/>
            <a:ext cx="654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D</a:t>
            </a:r>
            <a:r>
              <a:rPr baseline="-25000"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1</a:t>
            </a: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= (0.109 ± 0.001) μm²/s      η</a:t>
            </a:r>
            <a:r>
              <a:rPr baseline="-25000"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1</a:t>
            </a: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= </a:t>
            </a: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(0.94 ± 0.03) mPa s</a:t>
            </a:r>
            <a:endParaRPr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39" name="Google Shape;339;p39"/>
          <p:cNvPicPr preferRelativeResize="0"/>
          <p:nvPr/>
        </p:nvPicPr>
        <p:blipFill rotWithShape="1">
          <a:blip r:embed="rId4">
            <a:alphaModFix/>
          </a:blip>
          <a:srcRect b="64453" l="3881" r="31531" t="22735"/>
          <a:stretch/>
        </p:blipFill>
        <p:spPr>
          <a:xfrm>
            <a:off x="4686875" y="298950"/>
            <a:ext cx="4152326" cy="6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167025"/>
            <a:ext cx="4152350" cy="311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676175" y="298950"/>
            <a:ext cx="79011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Solución 60-40</a:t>
            </a:r>
            <a:endParaRPr sz="3000"/>
          </a:p>
        </p:txBody>
      </p:sp>
      <p:sp>
        <p:nvSpPr>
          <p:cNvPr id="346" name="Google Shape;346;p40"/>
          <p:cNvSpPr txBox="1"/>
          <p:nvPr>
            <p:ph idx="2" type="title"/>
          </p:nvPr>
        </p:nvSpPr>
        <p:spPr>
          <a:xfrm>
            <a:off x="182880" y="298950"/>
            <a:ext cx="3837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3</a:t>
            </a:r>
            <a:endParaRPr sz="4500"/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67025"/>
            <a:ext cx="4152324" cy="311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876" y="1167024"/>
            <a:ext cx="4152324" cy="311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 rotWithShape="1">
          <a:blip r:embed="rId5">
            <a:alphaModFix/>
          </a:blip>
          <a:srcRect b="45554" l="24244" r="11172" t="41635"/>
          <a:stretch/>
        </p:blipFill>
        <p:spPr>
          <a:xfrm>
            <a:off x="4686875" y="298950"/>
            <a:ext cx="4152326" cy="6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/>
        </p:nvSpPr>
        <p:spPr>
          <a:xfrm>
            <a:off x="1300050" y="4357200"/>
            <a:ext cx="654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D</a:t>
            </a:r>
            <a:r>
              <a:rPr baseline="-25000"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2</a:t>
            </a: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= (0.0294 ± 0.0003) μm²/s      η</a:t>
            </a:r>
            <a:r>
              <a:rPr baseline="-25000"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2</a:t>
            </a: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= (3.5 ± 0.1) mPa s</a:t>
            </a:r>
            <a:endParaRPr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676175" y="298950"/>
            <a:ext cx="79011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Resultados: Fuerza de la pinza óptica</a:t>
            </a:r>
            <a:endParaRPr sz="3000"/>
          </a:p>
        </p:txBody>
      </p:sp>
      <p:sp>
        <p:nvSpPr>
          <p:cNvPr id="356" name="Google Shape;356;p41"/>
          <p:cNvSpPr txBox="1"/>
          <p:nvPr>
            <p:ph idx="2" type="title"/>
          </p:nvPr>
        </p:nvSpPr>
        <p:spPr>
          <a:xfrm>
            <a:off x="182880" y="298950"/>
            <a:ext cx="3837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3</a:t>
            </a:r>
            <a:endParaRPr sz="4200"/>
          </a:p>
        </p:txBody>
      </p:sp>
      <p:sp>
        <p:nvSpPr>
          <p:cNvPr id="357" name="Google Shape;357;p41"/>
          <p:cNvSpPr txBox="1"/>
          <p:nvPr/>
        </p:nvSpPr>
        <p:spPr>
          <a:xfrm>
            <a:off x="5083075" y="3915625"/>
            <a:ext cx="277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Radio de escape:</a:t>
            </a:r>
            <a:endParaRPr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R= (3.85 ± 0.03) </a:t>
            </a: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μm</a:t>
            </a: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086" y="963950"/>
            <a:ext cx="3494191" cy="28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00" y="963951"/>
            <a:ext cx="4212750" cy="190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100" y="2810000"/>
            <a:ext cx="4212750" cy="19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676175" y="298950"/>
            <a:ext cx="79011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Resultados: Fuerza de la pinza óptica</a:t>
            </a:r>
            <a:endParaRPr sz="3000"/>
          </a:p>
        </p:txBody>
      </p:sp>
      <p:sp>
        <p:nvSpPr>
          <p:cNvPr id="366" name="Google Shape;366;p42"/>
          <p:cNvSpPr txBox="1"/>
          <p:nvPr>
            <p:ph idx="2" type="title"/>
          </p:nvPr>
        </p:nvSpPr>
        <p:spPr>
          <a:xfrm>
            <a:off x="182880" y="298950"/>
            <a:ext cx="3837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3</a:t>
            </a:r>
            <a:endParaRPr sz="4200"/>
          </a:p>
        </p:txBody>
      </p:sp>
      <p:sp>
        <p:nvSpPr>
          <p:cNvPr id="367" name="Google Shape;367;p42"/>
          <p:cNvSpPr txBox="1"/>
          <p:nvPr/>
        </p:nvSpPr>
        <p:spPr>
          <a:xfrm>
            <a:off x="5744075" y="2347550"/>
            <a:ext cx="283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</a:t>
            </a:r>
            <a:r>
              <a:rPr baseline="-25000"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max</a:t>
            </a: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= (7.0 ± 4.0) μm/s</a:t>
            </a:r>
            <a:endParaRPr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F</a:t>
            </a:r>
            <a:r>
              <a:rPr baseline="-25000"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max</a:t>
            </a:r>
            <a:r>
              <a:rPr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= (0.3 ± 0.1) pN</a:t>
            </a:r>
            <a:endParaRPr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5" y="1092900"/>
            <a:ext cx="4823326" cy="361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LE for Satellite Maneuvers by Slidesgo">
  <a:themeElements>
    <a:clrScheme name="Simple Light">
      <a:dk1>
        <a:srgbClr val="191919"/>
      </a:dk1>
      <a:lt1>
        <a:srgbClr val="3A3A3A"/>
      </a:lt1>
      <a:dk2>
        <a:srgbClr val="D0D0D0"/>
      </a:dk2>
      <a:lt2>
        <a:srgbClr val="EFEFEF"/>
      </a:lt2>
      <a:accent1>
        <a:srgbClr val="398A3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